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91" r:id="rId5"/>
    <p:sldId id="284" r:id="rId6"/>
    <p:sldId id="285" r:id="rId7"/>
    <p:sldId id="286" r:id="rId8"/>
    <p:sldId id="287" r:id="rId9"/>
    <p:sldId id="28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89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7"/>
    <p:restoredTop sz="79920"/>
  </p:normalViewPr>
  <p:slideViewPr>
    <p:cSldViewPr snapToGrid="0" snapToObjects="1">
      <p:cViewPr varScale="1">
        <p:scale>
          <a:sx n="153" d="100"/>
          <a:sy n="153" d="100"/>
        </p:scale>
        <p:origin x="19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98BD1-6ABD-6749-955A-F65FF36E0CD1}" type="datetimeFigureOut">
              <a:rPr lang="en-US" smtClean="0"/>
              <a:t>10/8/21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BE3EF-BDEC-1E4A-854D-DB82F842B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50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BE3EF-BDEC-1E4A-854D-DB82F842B0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02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BCAC-45E8-D849-B14B-86A3314B0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F89423-59DA-3C48-AA86-77EABA927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437D2-B58B-C343-B30C-3E2D1DE7E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20698-D084-4C45-9005-5CD2C24F2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366CB-D562-C74A-9A66-EED0B4FB9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09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C74A-085F-2140-993B-BB125414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0CB79C-F002-AF45-92A9-01DC1DBC0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9DC69-5440-2441-95D5-BD16F753D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CBC7D-93EC-D048-8720-EA66736DE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1D481-FB3D-0F43-A9ED-3EDC0D8B1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92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0AE199-3C25-E34C-8886-71F419C31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0265A7-688F-174C-BCFC-A52062E10E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A5006-E03B-0946-AAEB-992A24BD4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EA904-BB6C-B147-9902-E8B79C6A8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E79E7-742B-8741-8045-C1FE628E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71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7FCB6-4B02-4244-B048-3085EFB11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9828F-B740-3D41-92DE-7820BCBE3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EDD08-2F36-B348-AF31-E3EDE146B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716C8-30D6-D149-BE71-436EFC46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D8892-8189-9248-B6C5-D808178ED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05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28E2D-A44D-9549-8447-D53067036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22065-11CC-5C42-8B91-689F2C3D5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6B9C2-A532-1C49-BCF0-9D7E0B9E2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F89B4-8863-1247-B2EB-10654DE49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60502-80E3-E549-9744-1A832CC5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32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0EF54-3C33-BC47-9918-A16793340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68220-F1AD-7D41-BF5A-546817B36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FFFDD-17E9-AC46-A292-17FDEC0C0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16753-0DFB-B247-930A-5FAFC555B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A931E-1848-A24B-B164-33A9EB74A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AC553B-91E2-ED4B-B802-FBCDAED33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85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02A3-899D-8741-A945-04BFABE9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1F0B4-B490-6940-BB30-65280EE8D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65ECD-40AE-684D-B857-85F33E6CB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8C9344-EF7B-2942-873C-EA851A156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D532A8-1C02-BB46-8025-16F87AD30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DA6771-3CA3-6C42-8F39-751ACD279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8FA98D-48AB-F540-8BF4-AD9568FE0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FDD87-9B2D-D546-8D46-CB97E056B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64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29669-DC84-7F40-8FAB-0EF174D25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D538AE-5DFB-AC46-A15E-6AB4192C1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BCDDA-6C9B-F84E-B4F0-FAFAB276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3048A-0A7B-0F42-A695-B8967CE29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39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A57B70-9DC5-764A-AB33-9D0CFE36D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9756E6-0432-D040-8005-BC063CB22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6198F-4002-5B49-87CA-4D1E8E476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27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FEE7D-9BD9-AD49-8D43-C9A823021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2AC98-A50A-2D42-A377-4DA56539E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8FFE-56CC-6841-B470-B46637527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B2DE0C-4055-5F4A-94E1-85DB85390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5B2F-CD35-5A41-97AD-FD822DE71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4152A-2062-6A49-BC35-7B4C709D9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38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0BBF-6F63-5246-BD0A-11ABA5AAF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969EB-F446-F64D-A7AA-E440D0E496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276F8-6B64-8743-B424-CE5F5F21B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63BEA-D6AC-4746-B92E-E2C8423B0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67B3D-1830-FD4D-92BF-D757E68A3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2B461-805A-EC49-9F67-20AF84BB7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22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653518-CEA8-F84B-8467-999ACA1AB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6E69A-D352-1243-A793-349A9CDD3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1E802-D1E3-904E-BBD7-B622959502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55174-81DC-1A44-82E2-309F57526307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E3DD3-73A7-4F4A-BB53-0F1969DA7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7DF7-1F2A-A94D-B23A-3088AC7F1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5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5D015-BC61-824F-BD19-D3825BBFF0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Coupling of ALFF, CBF (BASIL), and IDEMO (task) modalities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3C4E4-24D5-5D46-93B2-56447752A4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Fengling Hu</a:t>
            </a:r>
          </a:p>
          <a:p>
            <a:r>
              <a:rPr lang="en-US"/>
              <a:t>10/8/21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15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music&#10;&#10;Description automatically generated">
            <a:extLst>
              <a:ext uri="{FF2B5EF4-FFF2-40B4-BE49-F238E27FC236}">
                <a16:creationId xmlns:a16="http://schemas.microsoft.com/office/drawing/2014/main" id="{42761CB2-1CA9-7B47-BE3A-48E625C9C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61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56365AFB-0533-2F41-89BF-26695BF5D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73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e chart&#10;&#10;Description automatically generated with low confidence">
            <a:extLst>
              <a:ext uri="{FF2B5EF4-FFF2-40B4-BE49-F238E27FC236}">
                <a16:creationId xmlns:a16="http://schemas.microsoft.com/office/drawing/2014/main" id="{87C56615-5388-024E-8788-28D2DFF55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88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hape, arrow&#10;&#10;Description automatically generated">
            <a:extLst>
              <a:ext uri="{FF2B5EF4-FFF2-40B4-BE49-F238E27FC236}">
                <a16:creationId xmlns:a16="http://schemas.microsoft.com/office/drawing/2014/main" id="{C0101ACA-5CA9-654D-93EC-14C79F8DC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84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6657CC23-1239-B342-8F32-A305285A4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60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5204C09-9EF7-5243-BCEC-5E33240C4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47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E00446C7-03C4-8442-A559-E59C968F9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66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837E920-400B-1F4C-9C52-C4BDD8DA8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78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F594D577-E617-7E42-A05B-BF929BE73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55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7A0C220-3D27-9C4A-9D13-39690AAB9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24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75F31-83E7-AC4B-BD71-249B8418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52C4-0876-984F-B6DE-362B6EC20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err="1"/>
              <a:t>Barplots</a:t>
            </a:r>
            <a:r>
              <a:rPr lang="en-US" dirty="0"/>
              <a:t> on networks and subcortical structures</a:t>
            </a:r>
          </a:p>
          <a:p>
            <a:pPr marL="971550" lvl="1" indent="-514350">
              <a:buAutoNum type="arabicPeriod"/>
            </a:pPr>
            <a:r>
              <a:rPr lang="en-US" dirty="0"/>
              <a:t>Raw data</a:t>
            </a:r>
          </a:p>
          <a:p>
            <a:pPr marL="971550" lvl="1" indent="-514350">
              <a:buAutoNum type="arabicPeriod"/>
            </a:pPr>
            <a:r>
              <a:rPr lang="en-US" dirty="0"/>
              <a:t>Coupling</a:t>
            </a:r>
          </a:p>
          <a:p>
            <a:pPr marL="514350" indent="-514350">
              <a:buAutoNum type="arabicPeriod"/>
            </a:pPr>
            <a:r>
              <a:rPr lang="en-US" dirty="0"/>
              <a:t>Descriptive images (voxel means and variance across 760 subjects)</a:t>
            </a:r>
          </a:p>
          <a:p>
            <a:pPr marL="971550" lvl="1" indent="-514350">
              <a:buAutoNum type="arabicPeriod"/>
            </a:pPr>
            <a:r>
              <a:rPr lang="en-US" dirty="0"/>
              <a:t>Raw data</a:t>
            </a:r>
          </a:p>
          <a:p>
            <a:pPr marL="971550" lvl="1" indent="-514350">
              <a:buAutoNum type="arabicPeriod"/>
            </a:pPr>
            <a:r>
              <a:rPr lang="en-US" dirty="0"/>
              <a:t>Coupling </a:t>
            </a:r>
          </a:p>
          <a:p>
            <a:pPr marL="514350" indent="-514350">
              <a:buAutoNum type="arabicPeriod"/>
            </a:pPr>
            <a:r>
              <a:rPr lang="en-US" dirty="0"/>
              <a:t>Binary </a:t>
            </a:r>
            <a:r>
              <a:rPr lang="en-US" dirty="0" err="1"/>
              <a:t>thresholded</a:t>
            </a:r>
            <a:r>
              <a:rPr lang="en-US" dirty="0"/>
              <a:t> p-value maps (FDR 0.05)</a:t>
            </a:r>
          </a:p>
          <a:p>
            <a:pPr marL="971550" lvl="1" indent="-514350">
              <a:buAutoNum type="arabicPeriod"/>
            </a:pPr>
            <a:r>
              <a:rPr lang="en-US" dirty="0"/>
              <a:t>Raw data</a:t>
            </a:r>
          </a:p>
          <a:p>
            <a:pPr marL="971550" lvl="1" indent="-514350">
              <a:buAutoNum type="arabicPeriod"/>
            </a:pPr>
            <a:r>
              <a:rPr lang="en-US" dirty="0"/>
              <a:t>Coupling</a:t>
            </a:r>
          </a:p>
        </p:txBody>
      </p:sp>
    </p:spTree>
    <p:extLst>
      <p:ext uri="{BB962C8B-B14F-4D97-AF65-F5344CB8AC3E}">
        <p14:creationId xmlns:p14="http://schemas.microsoft.com/office/powerpoint/2010/main" val="3413496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6A97A-9455-F74F-B7E0-C8AC9764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Thresholded</a:t>
            </a:r>
            <a:r>
              <a:rPr lang="en-US" dirty="0"/>
              <a:t> P-value Maps (FDR 0.05)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B8761-971D-0946-AC07-21BA3726C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5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mollusk, invertebrate, bean&#10;&#10;Description automatically generated">
            <a:extLst>
              <a:ext uri="{FF2B5EF4-FFF2-40B4-BE49-F238E27FC236}">
                <a16:creationId xmlns:a16="http://schemas.microsoft.com/office/drawing/2014/main" id="{9ADC0906-8637-264F-B438-52EA7578B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mollusk&#10;&#10;Description automatically generated">
            <a:extLst>
              <a:ext uri="{FF2B5EF4-FFF2-40B4-BE49-F238E27FC236}">
                <a16:creationId xmlns:a16="http://schemas.microsoft.com/office/drawing/2014/main" id="{9386B08B-3D34-F340-B896-997A02456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86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ollusk, invertebrate&#10;&#10;Description automatically generated">
            <a:extLst>
              <a:ext uri="{FF2B5EF4-FFF2-40B4-BE49-F238E27FC236}">
                <a16:creationId xmlns:a16="http://schemas.microsoft.com/office/drawing/2014/main" id="{6D79A4C2-08A2-1C47-AB26-FCE52C610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45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bean&#10;&#10;Description automatically generated">
            <a:extLst>
              <a:ext uri="{FF2B5EF4-FFF2-40B4-BE49-F238E27FC236}">
                <a16:creationId xmlns:a16="http://schemas.microsoft.com/office/drawing/2014/main" id="{25DFEB35-FF03-9D43-BBEE-BB1178EEA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30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mollusk&#10;&#10;Description automatically generated">
            <a:extLst>
              <a:ext uri="{FF2B5EF4-FFF2-40B4-BE49-F238E27FC236}">
                <a16:creationId xmlns:a16="http://schemas.microsoft.com/office/drawing/2014/main" id="{39100247-4B58-A34C-AAB6-37D5441E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37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ilhouette, businesscard&#10;&#10;Description automatically generated">
            <a:extLst>
              <a:ext uri="{FF2B5EF4-FFF2-40B4-BE49-F238E27FC236}">
                <a16:creationId xmlns:a16="http://schemas.microsoft.com/office/drawing/2014/main" id="{70D20199-80C9-9242-9A19-52F2A447D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86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rrow&#10;&#10;Description automatically generated">
            <a:extLst>
              <a:ext uri="{FF2B5EF4-FFF2-40B4-BE49-F238E27FC236}">
                <a16:creationId xmlns:a16="http://schemas.microsoft.com/office/drawing/2014/main" id="{57B7E4DC-E9F0-7E4E-8D2D-91D8DED43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7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mollusk, mussel, cowrie&#10;&#10;Description automatically generated">
            <a:extLst>
              <a:ext uri="{FF2B5EF4-FFF2-40B4-BE49-F238E27FC236}">
                <a16:creationId xmlns:a16="http://schemas.microsoft.com/office/drawing/2014/main" id="{95CFEB76-C752-B248-A8B7-4FB3A3170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14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ilhouette, businesscard&#10;&#10;Description automatically generated">
            <a:extLst>
              <a:ext uri="{FF2B5EF4-FFF2-40B4-BE49-F238E27FC236}">
                <a16:creationId xmlns:a16="http://schemas.microsoft.com/office/drawing/2014/main" id="{8735BD6A-3DB0-0043-A675-E1F606375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99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C31BD-7F44-4042-8B71-BF11763A0A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08565"/>
            <a:ext cx="10515600" cy="1325563"/>
          </a:xfrm>
        </p:spPr>
        <p:txBody>
          <a:bodyPr/>
          <a:lstStyle/>
          <a:p>
            <a:r>
              <a:rPr lang="en-US" dirty="0"/>
              <a:t>Of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36299-439B-A748-AB19-58C56F43E8D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442301"/>
            <a:ext cx="10515600" cy="47440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CBF images are ISLA corrected. I’m planning on using BASIL-corrected CBF instead.</a:t>
            </a:r>
          </a:p>
          <a:p>
            <a:r>
              <a:rPr lang="en-US" dirty="0"/>
              <a:t>IDEMO images are task contrast maps.</a:t>
            </a:r>
          </a:p>
          <a:p>
            <a:r>
              <a:rPr lang="en-US" dirty="0" err="1"/>
              <a:t>Global_wcov</a:t>
            </a:r>
            <a:r>
              <a:rPr lang="en-US" dirty="0"/>
              <a:t> means 1) Globally, each brain was scaled to mean 0, </a:t>
            </a:r>
            <a:r>
              <a:rPr lang="en-US" dirty="0" err="1"/>
              <a:t>sd</a:t>
            </a:r>
            <a:r>
              <a:rPr lang="en-US" dirty="0"/>
              <a:t> 1. 2) In neighborhoods, PCA was run on a weighted covariance matrix.</a:t>
            </a:r>
          </a:p>
          <a:p>
            <a:r>
              <a:rPr lang="en-US" dirty="0" err="1"/>
              <a:t>Unscaled_wcor</a:t>
            </a:r>
            <a:r>
              <a:rPr lang="en-US" dirty="0"/>
              <a:t> means 1) Globally, no scaling was done. 2) In neighborhoods, PCA was run on a weighted correlation matrix.</a:t>
            </a:r>
          </a:p>
          <a:p>
            <a:r>
              <a:rPr lang="en-US" dirty="0"/>
              <a:t>Surfaces are projected from MNI-space using </a:t>
            </a:r>
            <a:r>
              <a:rPr lang="en-US" dirty="0" err="1"/>
              <a:t>PySurfer</a:t>
            </a:r>
            <a:r>
              <a:rPr lang="en-US" dirty="0"/>
              <a:t> </a:t>
            </a:r>
          </a:p>
          <a:p>
            <a:r>
              <a:rPr lang="en-US" dirty="0"/>
              <a:t>Sex (B</a:t>
            </a:r>
            <a:r>
              <a:rPr lang="en-US" baseline="-25000" dirty="0"/>
              <a:t>1</a:t>
            </a:r>
            <a:r>
              <a:rPr lang="en-US" dirty="0"/>
              <a:t>) and age (B</a:t>
            </a:r>
            <a:r>
              <a:rPr lang="en-US" baseline="-25000" dirty="0"/>
              <a:t>2</a:t>
            </a:r>
            <a:r>
              <a:rPr lang="en-US" dirty="0"/>
              <a:t>) effects are from the model Y ~ B</a:t>
            </a:r>
            <a:r>
              <a:rPr lang="en-US" baseline="-25000" dirty="0"/>
              <a:t>1</a:t>
            </a:r>
            <a:r>
              <a:rPr lang="en-US" dirty="0"/>
              <a:t>*sex + B</a:t>
            </a:r>
            <a:r>
              <a:rPr lang="en-US" baseline="-25000" dirty="0"/>
              <a:t>2</a:t>
            </a:r>
            <a:r>
              <a:rPr lang="en-US" dirty="0"/>
              <a:t>*age</a:t>
            </a:r>
          </a:p>
          <a:p>
            <a:r>
              <a:rPr lang="en-US" dirty="0"/>
              <a:t>Sex-age (B</a:t>
            </a:r>
            <a:r>
              <a:rPr lang="en-US" baseline="-25000" dirty="0"/>
              <a:t>3</a:t>
            </a:r>
            <a:r>
              <a:rPr lang="en-US" dirty="0"/>
              <a:t>) interaction effects are from the model Y ~ B</a:t>
            </a:r>
            <a:r>
              <a:rPr lang="en-US" baseline="-25000" dirty="0"/>
              <a:t>1</a:t>
            </a:r>
            <a:r>
              <a:rPr lang="en-US" dirty="0"/>
              <a:t>*sex + B</a:t>
            </a:r>
            <a:r>
              <a:rPr lang="en-US" baseline="-25000" dirty="0"/>
              <a:t>2</a:t>
            </a:r>
            <a:r>
              <a:rPr lang="en-US" dirty="0"/>
              <a:t>*age + B</a:t>
            </a:r>
            <a:r>
              <a:rPr lang="en-US" baseline="-25000" dirty="0"/>
              <a:t>3</a:t>
            </a:r>
            <a:r>
              <a:rPr lang="en-US" dirty="0"/>
              <a:t>*sex*age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749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6ADEE3BA-651D-3B49-9E9E-4F1ABE562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11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rrow&#10;&#10;Description automatically generated">
            <a:extLst>
              <a:ext uri="{FF2B5EF4-FFF2-40B4-BE49-F238E27FC236}">
                <a16:creationId xmlns:a16="http://schemas.microsoft.com/office/drawing/2014/main" id="{8CDA7BB5-6D9D-3D4A-9C78-0F872FF8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28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4EEC9B46-308E-5B4B-BA4A-F078BCD7F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99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ilhouette, vector graphics, businesscard&#10;&#10;Description automatically generated">
            <a:extLst>
              <a:ext uri="{FF2B5EF4-FFF2-40B4-BE49-F238E27FC236}">
                <a16:creationId xmlns:a16="http://schemas.microsoft.com/office/drawing/2014/main" id="{C9C6149E-1BAD-A347-9B5C-CF3D33703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82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EA241286-0B48-A243-8D05-A818E79E7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81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210DC1B7-31DC-0D43-9B3F-3663577DE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25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7E798-6043-174E-9333-BE219339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Barplots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B9AF6-0064-3640-BE57-A9F6D6E099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57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28E11546-1F76-254C-A86C-D76D1BBAF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868" y="0"/>
            <a:ext cx="8784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1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5796DB7E-8BF6-C54A-942A-58C62E513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868" y="0"/>
            <a:ext cx="8784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13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50C98B8C-CEEB-DD42-AE82-7DDFD20C2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868" y="0"/>
            <a:ext cx="8784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3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FFBA78E-95F7-E14B-AF6F-C2FDF746D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868" y="0"/>
            <a:ext cx="8784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39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9ADE7-BB76-AB46-910F-DEE23B05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28555-CE3A-E34F-80E1-BE84E9D17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137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203</Words>
  <Application>Microsoft Macintosh PowerPoint</Application>
  <PresentationFormat>Widescreen</PresentationFormat>
  <Paragraphs>25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Coupling of ALFF, CBF (BASIL), and IDEMO (task) modalities</vt:lpstr>
      <vt:lpstr>Order of content</vt:lpstr>
      <vt:lpstr>Of note</vt:lpstr>
      <vt:lpstr>Barplots</vt:lpstr>
      <vt:lpstr>PowerPoint Presentation</vt:lpstr>
      <vt:lpstr>PowerPoint Presentation</vt:lpstr>
      <vt:lpstr>PowerPoint Presentation</vt:lpstr>
      <vt:lpstr>PowerPoint Presentation</vt:lpstr>
      <vt:lpstr>Descriptive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Thresholded P-value Maps (FDR 0.05)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Coupling of ALFF, CBF (ISLA), and IDEMO (task) modalities</dc:title>
  <dc:creator>Hu, Fengling</dc:creator>
  <cp:lastModifiedBy>Hu, Fengling</cp:lastModifiedBy>
  <cp:revision>4</cp:revision>
  <dcterms:created xsi:type="dcterms:W3CDTF">2021-10-02T12:57:01Z</dcterms:created>
  <dcterms:modified xsi:type="dcterms:W3CDTF">2021-10-08T14:14:55Z</dcterms:modified>
</cp:coreProperties>
</file>